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6" r:id="rId4"/>
    <p:sldId id="268" r:id="rId5"/>
    <p:sldId id="265" r:id="rId6"/>
    <p:sldId id="269" r:id="rId7"/>
    <p:sldId id="274" r:id="rId8"/>
    <p:sldId id="281" r:id="rId9"/>
    <p:sldId id="275" r:id="rId10"/>
    <p:sldId id="270" r:id="rId11"/>
    <p:sldId id="272" r:id="rId12"/>
    <p:sldId id="287" r:id="rId13"/>
    <p:sldId id="288" r:id="rId14"/>
    <p:sldId id="284" r:id="rId15"/>
    <p:sldId id="285" r:id="rId16"/>
    <p:sldId id="286" r:id="rId17"/>
    <p:sldId id="273" r:id="rId18"/>
    <p:sldId id="277" r:id="rId19"/>
    <p:sldId id="289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동희" initials="나" lastIdx="1" clrIdx="0">
    <p:extLst/>
  </p:cmAuthor>
  <p:cmAuthor id="2" name="나동희" initials="나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6"/>
    <p:restoredTop sz="94665"/>
  </p:normalViewPr>
  <p:slideViewPr>
    <p:cSldViewPr snapToGrid="0" snapToObjects="1" showGuides="1">
      <p:cViewPr>
        <p:scale>
          <a:sx n="100" d="100"/>
          <a:sy n="100" d="100"/>
        </p:scale>
        <p:origin x="144" y="320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Users in </a:t>
            </a:r>
            <a:r>
              <a:rPr lang="en-US" altLang="ko-KR" dirty="0" smtClean="0"/>
              <a:t>CERN</a:t>
            </a:r>
            <a:endParaRPr lang="en-US" altLang="ko-K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Users in CERN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시트1!$A$2:$A$24</c:f>
              <c:strCache>
                <c:ptCount val="23"/>
                <c:pt idx="0">
                  <c:v>C</c:v>
                </c:pt>
                <c:pt idx="1">
                  <c:v>C#</c:v>
                </c:pt>
                <c:pt idx="2">
                  <c:v>C++</c:v>
                </c:pt>
                <c:pt idx="3">
                  <c:v>Fortran</c:v>
                </c:pt>
                <c:pt idx="4">
                  <c:v>Go</c:v>
                </c:pt>
                <c:pt idx="5">
                  <c:v>Java</c:v>
                </c:pt>
                <c:pt idx="6">
                  <c:v>Javascript</c:v>
                </c:pt>
                <c:pt idx="7">
                  <c:v>lua</c:v>
                </c:pt>
                <c:pt idx="8">
                  <c:v>Matlab</c:v>
                </c:pt>
                <c:pt idx="9">
                  <c:v>Objective-C</c:v>
                </c:pt>
                <c:pt idx="10">
                  <c:v>Perl</c:v>
                </c:pt>
                <c:pt idx="11">
                  <c:v>PHP</c:v>
                </c:pt>
                <c:pt idx="12">
                  <c:v>PL/SQL</c:v>
                </c:pt>
                <c:pt idx="13">
                  <c:v>PowerShall</c:v>
                </c:pt>
                <c:pt idx="14">
                  <c:v>Python</c:v>
                </c:pt>
                <c:pt idx="15">
                  <c:v>R</c:v>
                </c:pt>
                <c:pt idx="16">
                  <c:v>Ruby</c:v>
                </c:pt>
                <c:pt idx="17">
                  <c:v>Scala</c:v>
                </c:pt>
                <c:pt idx="18">
                  <c:v>Shell</c:v>
                </c:pt>
                <c:pt idx="19">
                  <c:v>Swift</c:v>
                </c:pt>
                <c:pt idx="20">
                  <c:v>VBA</c:v>
                </c:pt>
                <c:pt idx="21">
                  <c:v>Visual Basic</c:v>
                </c:pt>
                <c:pt idx="22">
                  <c:v>Other</c:v>
                </c:pt>
              </c:strCache>
            </c:strRef>
          </c:cat>
          <c:val>
            <c:numRef>
              <c:f>시트1!$B$2:$B$24</c:f>
              <c:numCache>
                <c:formatCode>General</c:formatCode>
                <c:ptCount val="23"/>
                <c:pt idx="0">
                  <c:v>303.0</c:v>
                </c:pt>
                <c:pt idx="1">
                  <c:v>25.0</c:v>
                </c:pt>
                <c:pt idx="2">
                  <c:v>614.0</c:v>
                </c:pt>
                <c:pt idx="3">
                  <c:v>112.0</c:v>
                </c:pt>
                <c:pt idx="4">
                  <c:v>11.0</c:v>
                </c:pt>
                <c:pt idx="5">
                  <c:v>143.0</c:v>
                </c:pt>
                <c:pt idx="6">
                  <c:v>167.0</c:v>
                </c:pt>
                <c:pt idx="7">
                  <c:v>6.0</c:v>
                </c:pt>
                <c:pt idx="8">
                  <c:v>73.0</c:v>
                </c:pt>
                <c:pt idx="9">
                  <c:v>6.0</c:v>
                </c:pt>
                <c:pt idx="10">
                  <c:v>124.0</c:v>
                </c:pt>
                <c:pt idx="11">
                  <c:v>97.0</c:v>
                </c:pt>
                <c:pt idx="12">
                  <c:v>112.0</c:v>
                </c:pt>
                <c:pt idx="13">
                  <c:v>22.0</c:v>
                </c:pt>
                <c:pt idx="14">
                  <c:v>591.0</c:v>
                </c:pt>
                <c:pt idx="15">
                  <c:v>30.0</c:v>
                </c:pt>
                <c:pt idx="16">
                  <c:v>23.0</c:v>
                </c:pt>
                <c:pt idx="17">
                  <c:v>8.0</c:v>
                </c:pt>
                <c:pt idx="18">
                  <c:v>393.0</c:v>
                </c:pt>
                <c:pt idx="19">
                  <c:v>3.0</c:v>
                </c:pt>
                <c:pt idx="20">
                  <c:v>25.0</c:v>
                </c:pt>
                <c:pt idx="21">
                  <c:v>14.0</c:v>
                </c:pt>
                <c:pt idx="22">
                  <c:v>83.0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7835296"/>
        <c:axId val="998215952"/>
      </c:barChart>
      <c:valAx>
        <c:axId val="99821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97835296"/>
        <c:crosses val="autoZero"/>
        <c:crossBetween val="between"/>
      </c:valAx>
      <c:catAx>
        <c:axId val="99783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98215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smtClean="0"/>
              <a:t>CPython2</a:t>
            </a:r>
            <a:r>
              <a:rPr lang="en-US" altLang="ko-KR" b="1" baseline="0" dirty="0" smtClean="0"/>
              <a:t> VS </a:t>
            </a:r>
            <a:r>
              <a:rPr lang="en-US" altLang="ko-KR" b="1" baseline="0" dirty="0" err="1" smtClean="0"/>
              <a:t>gopy</a:t>
            </a:r>
            <a:endParaRPr lang="ko-KR" alt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CPython2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시트1!$B$2:$B$7</c:f>
              <c:numCache>
                <c:formatCode>General</c:formatCode>
                <c:ptCount val="6"/>
                <c:pt idx="0">
                  <c:v>0.009872</c:v>
                </c:pt>
                <c:pt idx="1">
                  <c:v>0.004988</c:v>
                </c:pt>
                <c:pt idx="2">
                  <c:v>0.006712</c:v>
                </c:pt>
                <c:pt idx="3">
                  <c:v>0.006253</c:v>
                </c:pt>
                <c:pt idx="4">
                  <c:v>0.020241</c:v>
                </c:pt>
                <c:pt idx="5">
                  <c:v>0.132703</c:v>
                </c:pt>
              </c:numCache>
            </c:numRef>
          </c:val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gopy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시트1!$C$2:$C$7</c:f>
              <c:numCache>
                <c:formatCode>General</c:formatCode>
                <c:ptCount val="6"/>
                <c:pt idx="0">
                  <c:v>0.0</c:v>
                </c:pt>
                <c:pt idx="1">
                  <c:v>0.000714</c:v>
                </c:pt>
                <c:pt idx="2">
                  <c:v>0.00076</c:v>
                </c:pt>
                <c:pt idx="3">
                  <c:v>0.000823</c:v>
                </c:pt>
                <c:pt idx="4">
                  <c:v>0.002766</c:v>
                </c:pt>
                <c:pt idx="5">
                  <c:v>0.016841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2741408"/>
        <c:axId val="1032744800"/>
      </c:barChart>
      <c:catAx>
        <c:axId val="1032741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Sample counts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2744800"/>
        <c:crosses val="autoZero"/>
        <c:auto val="1"/>
        <c:lblAlgn val="ctr"/>
        <c:lblOffset val="100"/>
        <c:noMultiLvlLbl val="0"/>
      </c:catAx>
      <c:valAx>
        <c:axId val="103274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Time</a:t>
                </a:r>
                <a:r>
                  <a:rPr lang="en-US" altLang="ko-KR" b="1" baseline="0" dirty="0" smtClean="0">
                    <a:latin typeface="Arial" charset="0"/>
                    <a:ea typeface="Arial" charset="0"/>
                    <a:cs typeface="Arial" charset="0"/>
                  </a:rPr>
                  <a:t> elapsed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274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baseline="0" dirty="0" err="1" smtClean="0"/>
              <a:t>PyPy</a:t>
            </a:r>
            <a:r>
              <a:rPr lang="en-US" altLang="ko-KR" b="1" baseline="0" dirty="0" smtClean="0"/>
              <a:t> VS </a:t>
            </a:r>
            <a:r>
              <a:rPr lang="en-US" altLang="ko-KR" b="1" baseline="0" dirty="0" err="1" smtClean="0"/>
              <a:t>gopy</a:t>
            </a:r>
            <a:endParaRPr lang="ko-KR" alt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pypy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시트1!$B$2:$B$7</c:f>
              <c:numCache>
                <c:formatCode>General</c:formatCode>
                <c:ptCount val="6"/>
                <c:pt idx="0">
                  <c:v>0.0</c:v>
                </c:pt>
                <c:pt idx="1">
                  <c:v>0.00939</c:v>
                </c:pt>
                <c:pt idx="2">
                  <c:v>0.009166</c:v>
                </c:pt>
                <c:pt idx="3">
                  <c:v>0.020542</c:v>
                </c:pt>
                <c:pt idx="4">
                  <c:v>0.020035</c:v>
                </c:pt>
                <c:pt idx="5">
                  <c:v>0.034196</c:v>
                </c:pt>
              </c:numCache>
            </c:numRef>
          </c:val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gopy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시트1!$C$2:$C$7</c:f>
              <c:numCache>
                <c:formatCode>General</c:formatCode>
                <c:ptCount val="6"/>
                <c:pt idx="0">
                  <c:v>0.001615</c:v>
                </c:pt>
                <c:pt idx="1">
                  <c:v>0.000846</c:v>
                </c:pt>
                <c:pt idx="2">
                  <c:v>0.000682</c:v>
                </c:pt>
                <c:pt idx="3">
                  <c:v>0.000975</c:v>
                </c:pt>
                <c:pt idx="4">
                  <c:v>0.002385</c:v>
                </c:pt>
                <c:pt idx="5">
                  <c:v>0.012172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271296"/>
        <c:axId val="1097275952"/>
      </c:barChart>
      <c:catAx>
        <c:axId val="10972712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Sample counts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275952"/>
        <c:crosses val="autoZero"/>
        <c:auto val="1"/>
        <c:lblAlgn val="ctr"/>
        <c:lblOffset val="100"/>
        <c:noMultiLvlLbl val="0"/>
      </c:catAx>
      <c:valAx>
        <c:axId val="109727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Time</a:t>
                </a:r>
                <a:r>
                  <a:rPr lang="en-US" altLang="ko-KR" b="1" baseline="0" dirty="0" smtClean="0">
                    <a:latin typeface="Arial" charset="0"/>
                    <a:ea typeface="Arial" charset="0"/>
                    <a:cs typeface="Arial" charset="0"/>
                  </a:rPr>
                  <a:t> elapsed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27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baseline="0" smtClean="0"/>
              <a:t>CPython3 </a:t>
            </a:r>
            <a:r>
              <a:rPr lang="en-US" altLang="ko-KR" b="1" baseline="0" dirty="0" smtClean="0"/>
              <a:t>VS </a:t>
            </a:r>
            <a:r>
              <a:rPr lang="en-US" altLang="ko-KR" b="1" baseline="0" dirty="0" err="1" smtClean="0"/>
              <a:t>gopy</a:t>
            </a:r>
            <a:endParaRPr lang="ko-KR" alt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시트1!$B$1</c:f>
              <c:strCache>
                <c:ptCount val="1"/>
                <c:pt idx="0">
                  <c:v>CPython3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시트1!$B$2:$B$7</c:f>
              <c:numCache>
                <c:formatCode>General</c:formatCode>
                <c:ptCount val="6"/>
                <c:pt idx="0">
                  <c:v>0.018612</c:v>
                </c:pt>
                <c:pt idx="1">
                  <c:v>0.008366</c:v>
                </c:pt>
                <c:pt idx="2">
                  <c:v>0.009166</c:v>
                </c:pt>
                <c:pt idx="3">
                  <c:v>0.020542</c:v>
                </c:pt>
                <c:pt idx="4">
                  <c:v>0.020035</c:v>
                </c:pt>
                <c:pt idx="5">
                  <c:v>0.034196</c:v>
                </c:pt>
              </c:numCache>
            </c:numRef>
          </c:val>
        </c:ser>
        <c:ser>
          <c:idx val="1"/>
          <c:order val="1"/>
          <c:tx>
            <c:strRef>
              <c:f>시트1!$C$1</c:f>
              <c:strCache>
                <c:ptCount val="1"/>
                <c:pt idx="0">
                  <c:v>gopy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시트1!$A$2:$A$7</c:f>
              <c:numCache>
                <c:formatCode>General</c:formatCode>
                <c:ptCount val="6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  <c:pt idx="3">
                  <c:v>10000.0</c:v>
                </c:pt>
                <c:pt idx="4">
                  <c:v>100000.0</c:v>
                </c:pt>
                <c:pt idx="5">
                  <c:v>1.0E6</c:v>
                </c:pt>
              </c:numCache>
            </c:numRef>
          </c:cat>
          <c:val>
            <c:numRef>
              <c:f>시트1!$C$2:$C$7</c:f>
              <c:numCache>
                <c:formatCode>General</c:formatCode>
                <c:ptCount val="6"/>
                <c:pt idx="0">
                  <c:v>0.001381</c:v>
                </c:pt>
                <c:pt idx="1">
                  <c:v>0.000763</c:v>
                </c:pt>
                <c:pt idx="2">
                  <c:v>0.000682</c:v>
                </c:pt>
                <c:pt idx="3">
                  <c:v>0.000975</c:v>
                </c:pt>
                <c:pt idx="4">
                  <c:v>0.002385</c:v>
                </c:pt>
                <c:pt idx="5">
                  <c:v>0.012172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7396784"/>
        <c:axId val="1097400160"/>
      </c:barChart>
      <c:catAx>
        <c:axId val="10973967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Sample counts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400160"/>
        <c:crosses val="autoZero"/>
        <c:auto val="1"/>
        <c:lblAlgn val="ctr"/>
        <c:lblOffset val="100"/>
        <c:noMultiLvlLbl val="0"/>
      </c:catAx>
      <c:valAx>
        <c:axId val="1097400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b="1" dirty="0" smtClean="0">
                    <a:latin typeface="Arial" charset="0"/>
                    <a:ea typeface="Arial" charset="0"/>
                    <a:cs typeface="Arial" charset="0"/>
                  </a:rPr>
                  <a:t>Time elapsed</a:t>
                </a:r>
                <a:endParaRPr lang="ko-KR" altLang="en-US" b="1" dirty="0">
                  <a:latin typeface="Arial" charset="0"/>
                  <a:ea typeface="Arial" charset="0"/>
                  <a:cs typeface="Arial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739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04B4E-AFB8-6F4C-9488-CDEBBB837147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1D403-91C2-E74E-9F1B-80BF069037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73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403-91C2-E74E-9F1B-80BF0690373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130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403-91C2-E74E-9F1B-80BF0690373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45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51D403-91C2-E74E-9F1B-80BF0690373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60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6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85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2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32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536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82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22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04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913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41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770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C93B1-B163-B244-BF54-19DA557E2AF3}" type="datetimeFigureOut">
              <a:rPr kumimoji="1" lang="ko-KR" altLang="en-US" smtClean="0"/>
              <a:t>2017. 6. 22.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F83A2-DEA3-184E-9139-DB358E0F1FC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038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forum/go-python" TargetMode="External"/><Relationship Id="rId4" Type="http://schemas.openxmlformats.org/officeDocument/2006/relationships/hyperlink" Target="https://gophers.slack.com/messages/go-python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o-python/go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mailto:donghee.na92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" y="-3244"/>
            <a:ext cx="12197766" cy="68612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967" y="5896429"/>
            <a:ext cx="847665" cy="847665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4800" r="3399" b="3399"/>
          <a:stretch/>
        </p:blipFill>
        <p:spPr>
          <a:xfrm>
            <a:off x="4374542" y="2174293"/>
            <a:ext cx="1620000" cy="1620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543086" y="3986784"/>
            <a:ext cx="11061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Updating </a:t>
            </a:r>
            <a:r>
              <a:rPr kumimoji="1" lang="en-US" altLang="ko-KR" sz="40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to support Python3 and </a:t>
            </a:r>
            <a:r>
              <a:rPr kumimoji="1" lang="en-US" altLang="ko-KR" sz="40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en-US" altLang="ko-KR" sz="40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kumimoji="1" lang="en-US" altLang="ko-KR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kumimoji="1" lang="en-US" altLang="ko-KR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Dong-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hee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Na, </a:t>
            </a:r>
            <a:r>
              <a:rPr kumimoji="1" lang="en-US" altLang="ko-KR" sz="2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Chungnam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National University, Daejeon, Korea</a:t>
            </a:r>
            <a:endParaRPr kumimoji="1" lang="ko-KR" alt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6795396" y="6053966"/>
            <a:ext cx="4208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Mentors: Sebastien </a:t>
            </a:r>
            <a:r>
              <a:rPr kumimoji="1" lang="en-US" altLang="ko-KR" sz="16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Binet</a:t>
            </a:r>
            <a:r>
              <a:rPr kumimoji="1" lang="en-US" altLang="ko-KR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Alexandre Claude</a:t>
            </a:r>
          </a:p>
          <a:p>
            <a:pPr algn="r"/>
            <a:r>
              <a:rPr kumimoji="1" lang="en-US" altLang="ko-KR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13. June. 2017</a:t>
            </a:r>
          </a:p>
          <a:p>
            <a:pPr algn="r"/>
            <a:endParaRPr kumimoji="1" lang="ko-KR" alt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그림 9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5" r="1538"/>
          <a:stretch/>
        </p:blipFill>
        <p:spPr>
          <a:xfrm>
            <a:off x="6194323" y="2174293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kumimoji="1" lang="en-US" altLang="ko-KR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opy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Limitation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081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does not supports CPython3 nor </a:t>
            </a:r>
            <a:r>
              <a:rPr kumimoji="1"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any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go’s implementations/features are not yet implemented in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gopy</a:t>
            </a:r>
            <a:endParaRPr kumimoji="1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1072117" y="2612161"/>
            <a:ext cx="795807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:~/test#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Traceback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(most recent call last):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File "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", line 12, in &lt;module&gt;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import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ImportError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 No module named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root@180a6474ebba:~/test# python3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Python 3.5.2 (default, Nov 17 2016, 17:05:23) 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[GCC 5.4.0 20160609] on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linux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"help", "copyright", "credits" or "license" for more information.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&gt;&gt;&gt; import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Traceback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(most recent call last):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File "&lt;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stdin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&gt;", line 1, in &lt;module&gt;</a:t>
            </a:r>
          </a:p>
          <a:p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ImportError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 dynamic module does not define module export function 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PyInit_calculatePi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80924"/>
            <a:ext cx="10515600" cy="2746375"/>
          </a:xfrm>
        </p:spPr>
        <p:txBody>
          <a:bodyPr>
            <a:normAutofit/>
          </a:bodyPr>
          <a:lstStyle/>
          <a:p>
            <a:r>
              <a:rPr kumimoji="1"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Need to support Py2/3 and </a:t>
            </a:r>
            <a:r>
              <a:rPr kumimoji="1"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r>
              <a:rPr kumimoji="1"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PyPy’s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implementation is not strictly 100% compatible with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Ctypes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kumimoji="1"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CFFI is a good choice to support various python compilers.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CFFI interacts with almost any C code from Python.</a:t>
            </a:r>
          </a:p>
          <a:p>
            <a:endParaRPr kumimoji="1"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8904" y="3360005"/>
            <a:ext cx="5472448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:~/test#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bind --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lang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cffi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/_examples/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2017/06/11 06:06:46 work: 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/gopy-214312004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root@180a6474ebba:~/test# python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n: 100000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Python result: 3.135280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0.024898</a:t>
            </a:r>
          </a:p>
          <a:p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result: 3.143200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0.006861 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 Much Faster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!!!</a:t>
            </a:r>
            <a:endParaRPr lang="en-US" altLang="ko-KR" sz="14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root@180a6474ebba:~/test#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n: 100000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Python result: 3.147240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0.023687</a:t>
            </a:r>
          </a:p>
          <a:p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result: 3.145040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0.017225 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 Much Faster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!!!</a:t>
            </a:r>
            <a:endParaRPr lang="en-US" altLang="ko-KR" sz="1400" dirty="0" smtClean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6310648" y="3360005"/>
            <a:ext cx="5472448" cy="1169551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root@180a6474ebba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:~/test# python3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  <a:p>
            <a:r>
              <a:rPr lang="en-US" altLang="ko-KR" sz="1400" b="1" dirty="0" smtClean="0">
                <a:solidFill>
                  <a:srgbClr val="C00000"/>
                </a:solidFill>
              </a:rPr>
              <a:t>Python </a:t>
            </a:r>
            <a:r>
              <a:rPr lang="en-US" altLang="ko-KR" sz="1400" b="1" dirty="0">
                <a:solidFill>
                  <a:srgbClr val="C00000"/>
                </a:solidFill>
              </a:rPr>
              <a:t>result: 3.136560 </a:t>
            </a:r>
            <a:r>
              <a:rPr lang="en-US" altLang="ko-KR" sz="1400" b="1" dirty="0" err="1">
                <a:solidFill>
                  <a:srgbClr val="C00000"/>
                </a:solidFill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</a:rPr>
              <a:t>: 0.037512</a:t>
            </a:r>
          </a:p>
          <a:p>
            <a:r>
              <a:rPr lang="en-US" altLang="ko-KR" sz="1400" b="1" dirty="0" err="1">
                <a:solidFill>
                  <a:srgbClr val="C00000"/>
                </a:solidFill>
              </a:rPr>
              <a:t>gopy</a:t>
            </a:r>
            <a:r>
              <a:rPr lang="en-US" altLang="ko-KR" sz="1400" b="1" dirty="0">
                <a:solidFill>
                  <a:srgbClr val="C00000"/>
                </a:solidFill>
              </a:rPr>
              <a:t> result: 3.143920 </a:t>
            </a:r>
            <a:r>
              <a:rPr lang="en-US" altLang="ko-KR" sz="1400" b="1" dirty="0" err="1">
                <a:solidFill>
                  <a:srgbClr val="C00000"/>
                </a:solidFill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</a:rPr>
              <a:t>: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0.003738 &lt;- Much Faster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15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Inspects a Go 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Extracts the exported types, </a:t>
            </a:r>
            <a:r>
              <a:rPr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funcs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vars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and </a:t>
            </a:r>
            <a:r>
              <a:rPr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consts</a:t>
            </a:r>
            <a:endParaRPr lang="en-US" altLang="ko-KR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Creates a Go package that </a:t>
            </a:r>
            <a:r>
              <a:rPr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cgo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exports the exported 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Designates which interface should be exported to CFFI.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185930" y="3698560"/>
            <a:ext cx="786456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ffi.cdef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("""</a:t>
            </a:r>
          </a:p>
          <a:p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typedef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signed char GoInt8;</a:t>
            </a:r>
          </a:p>
          <a:p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typedef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unsigned char GoUint8;</a:t>
            </a: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b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 void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cgo_pkg_calculatePi_init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();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 GoFloat64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cgo_func_calculatePi_GetPI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GoInt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p0);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""")</a:t>
            </a:r>
          </a:p>
        </p:txBody>
      </p:sp>
    </p:spTree>
    <p:extLst>
      <p:ext uri="{BB962C8B-B14F-4D97-AF65-F5344CB8AC3E}">
        <p14:creationId xmlns:p14="http://schemas.microsoft.com/office/powerpoint/2010/main" val="3008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7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nspects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 Go 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Extracts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the exported types, 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funcs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, 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vars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and </a:t>
            </a:r>
            <a:r>
              <a:rPr lang="en-US" altLang="ko-KR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consts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Creates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 Go package that 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cgo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exports the exported 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entities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Designates which interface should be exported to CFFI.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Creates a wrapping codes for CFFI by Python.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35381" y="3997702"/>
            <a:ext cx="560832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1400" b="1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# </a:t>
            </a:r>
            <a:r>
              <a:rPr lang="en-US" altLang="ko-KR" sz="1400" b="1" dirty="0" err="1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pythonization</a:t>
            </a:r>
            <a:r>
              <a:rPr lang="en-US" altLang="ko-KR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 of: </a:t>
            </a:r>
            <a:r>
              <a:rPr lang="en-US" altLang="ko-KR" sz="1400" b="1" dirty="0" err="1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calculatePi.GetPI</a:t>
            </a:r>
            <a:r>
              <a:rPr lang="en-US" altLang="ko-KR" sz="1400" b="1" dirty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altLang="ko-KR" sz="1400" b="1" dirty="0" err="1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def</a:t>
            </a:r>
            <a:r>
              <a:rPr lang="en-US" altLang="ko-KR" sz="1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GetPI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(samples):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c_samples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_cffi_helper.cffi_cnv_py2c_int(samples)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_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cffi_helper.lib.cgo_func_calculatePi_GetPI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c_samples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ret = _cffi_helper.cffi_cnv_c2py_float64(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return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ret</a:t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5673856"/>
              </p:ext>
            </p:extLst>
          </p:nvPr>
        </p:nvGraphicFramePr>
        <p:xfrm>
          <a:off x="838200" y="185138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00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409657"/>
              </p:ext>
            </p:extLst>
          </p:nvPr>
        </p:nvGraphicFramePr>
        <p:xfrm>
          <a:off x="838200" y="185138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10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sz="40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Support Python3 and </a:t>
            </a:r>
            <a:r>
              <a:rPr kumimoji="1" lang="en-US" altLang="ko-KR" sz="40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endParaRPr kumimoji="1" lang="ko-KR" altLang="en-US" sz="40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894922"/>
              </p:ext>
            </p:extLst>
          </p:nvPr>
        </p:nvGraphicFramePr>
        <p:xfrm>
          <a:off x="838200" y="185138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394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Project Plan</a:t>
            </a:r>
            <a:endParaRPr kumimoji="1" lang="ko-KR" alt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Migrate into CFFI library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gencffi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*.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 for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current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implementation.</a:t>
            </a:r>
          </a:p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Implement wrapping of functions with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builtin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arguments.</a:t>
            </a:r>
          </a:p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Implement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wrapping of functions with slices/arrays of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builtin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arguments.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Implement wrapping of functions with user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types.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Detect functions returning a Go error and make them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pythonic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raising an Exception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).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Implement wrapping of user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types /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maps /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 interfaces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Write documents for English and Korean.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GSoC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Project: Goal</a:t>
            </a:r>
            <a:endParaRPr kumimoji="1" lang="ko-KR" alt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Able to use Go’s awesome features on Python 2/3 and </a:t>
            </a:r>
            <a:r>
              <a:rPr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PyPy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Newcomers are always welcomed</a:t>
            </a:r>
            <a:endParaRPr kumimoji="1" lang="ko-KR" alt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https://github.com/go-python/gopy</a:t>
            </a:r>
            <a:endParaRPr lang="en-US" altLang="ko-KR" sz="2000" dirty="0"/>
          </a:p>
          <a:p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://groups.google.com/forum/#!forum/go-python</a:t>
            </a:r>
            <a:endParaRPr lang="en-US" altLang="ko-KR" sz="2000" dirty="0"/>
          </a:p>
          <a:p>
            <a:r>
              <a:rPr lang="en-US" altLang="ko-KR" sz="2000" dirty="0">
                <a:hlinkClick r:id="rId4"/>
              </a:rPr>
              <a:t>https://gophers.slack.com/messages/go-python</a:t>
            </a:r>
            <a:endParaRPr lang="en-US" altLang="ko-KR" sz="2000" dirty="0"/>
          </a:p>
          <a:p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" y="-3244"/>
            <a:ext cx="12197766" cy="6861243"/>
          </a:xfrm>
          <a:prstGeom prst="rect">
            <a:avLst/>
          </a:prstGeom>
        </p:spPr>
      </p:pic>
      <p:sp>
        <p:nvSpPr>
          <p:cNvPr id="5" name="직각 삼각형[R] 4"/>
          <p:cNvSpPr/>
          <p:nvPr/>
        </p:nvSpPr>
        <p:spPr>
          <a:xfrm rot="10800000">
            <a:off x="2743200" y="1"/>
            <a:ext cx="2348345" cy="685799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91545" y="-2159"/>
            <a:ext cx="7104752" cy="6863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347634" y="646477"/>
            <a:ext cx="8006166" cy="1325563"/>
          </a:xfrm>
        </p:spPr>
        <p:txBody>
          <a:bodyPr/>
          <a:lstStyle/>
          <a:p>
            <a:r>
              <a:rPr kumimoji="1"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Main topics</a:t>
            </a:r>
            <a:endParaRPr kumimoji="1"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002868" y="1938579"/>
            <a:ext cx="80061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kumimoji="1"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What is </a:t>
            </a:r>
            <a:r>
              <a:rPr kumimoji="1" lang="en-US" altLang="ko-KR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kumimoji="1"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347241" y="2901995"/>
            <a:ext cx="80061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kumimoji="1"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Why Go ..?</a:t>
            </a:r>
            <a:endParaRPr kumimoji="1"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12038" y="3797680"/>
            <a:ext cx="80061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kumimoji="1"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Performance benchmark</a:t>
            </a:r>
            <a:endParaRPr kumimoji="1"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119445" y="4661150"/>
            <a:ext cx="80061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kumimoji="1"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Support CFFI backend</a:t>
            </a:r>
            <a:endParaRPr kumimoji="1"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42" y="-1636254"/>
            <a:ext cx="961292" cy="9401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967" y="5896429"/>
            <a:ext cx="847665" cy="8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" y="-3244"/>
            <a:ext cx="12197766" cy="68612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80267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52360" y="6226175"/>
            <a:ext cx="4533900" cy="75755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kumimoji="1" lang="en-US" altLang="ko-KR" sz="23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4"/>
              </a:rPr>
              <a:t>donghee.na92@gmail.com</a:t>
            </a:r>
            <a:endParaRPr kumimoji="1" lang="en-US" altLang="ko-KR" sz="23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What is </a:t>
            </a:r>
            <a:r>
              <a:rPr kumimoji="1" lang="en-US" altLang="ko-KR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kumimoji="1" lang="ko-KR" alt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is heavily inspired from 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gomobile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 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is a set of packages and build tools for using Go from python interpreters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Generates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(and compiles) a 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Python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extension module from a 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 package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0" y="3741065"/>
            <a:ext cx="3949700" cy="27051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3784600" y="6446165"/>
            <a:ext cx="424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latin typeface="Arial" charset="0"/>
                <a:ea typeface="Arial" charset="0"/>
                <a:cs typeface="Arial" charset="0"/>
              </a:rPr>
              <a:t>( https://</a:t>
            </a:r>
            <a:r>
              <a:rPr kumimoji="1" lang="en-US" altLang="ko-KR" sz="1200" b="1" dirty="0" err="1" smtClean="0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kumimoji="1" lang="en-US" altLang="ko-KR" sz="1200" b="1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kumimoji="1" lang="en-US" altLang="ko-KR" sz="1200" b="1" dirty="0" err="1" smtClean="0">
                <a:latin typeface="Arial" charset="0"/>
                <a:ea typeface="Arial" charset="0"/>
                <a:cs typeface="Arial" charset="0"/>
              </a:rPr>
              <a:t>golang</a:t>
            </a:r>
            <a:r>
              <a:rPr kumimoji="1" lang="en-US" altLang="ko-KR" sz="1200" b="1" dirty="0" smtClean="0">
                <a:latin typeface="Arial" charset="0"/>
                <a:ea typeface="Arial" charset="0"/>
                <a:cs typeface="Arial" charset="0"/>
              </a:rPr>
              <a:t>/mobile)</a:t>
            </a:r>
            <a:endParaRPr kumimoji="1" lang="ko-KR" alt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43740"/>
            <a:ext cx="10515600" cy="981075"/>
          </a:xfrm>
        </p:spPr>
        <p:txBody>
          <a:bodyPr>
            <a:normAutofit/>
          </a:bodyPr>
          <a:lstStyle/>
          <a:p>
            <a:r>
              <a:rPr kumimoji="1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LHC: 90% of C++ codes and a bit of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1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ython codes for steering.</a:t>
            </a: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34287" y="418177"/>
            <a:ext cx="10515600" cy="1325563"/>
          </a:xfrm>
        </p:spPr>
        <p:txBody>
          <a:bodyPr/>
          <a:lstStyle/>
          <a:p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Why Go? </a:t>
            </a:r>
            <a:r>
              <a:rPr kumimoji="1" lang="mr-IN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Software at CERN</a:t>
            </a:r>
            <a:endParaRPr kumimoji="1" lang="ko-KR" altLang="en-US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466514638"/>
              </p:ext>
            </p:extLst>
          </p:nvPr>
        </p:nvGraphicFramePr>
        <p:xfrm>
          <a:off x="838200" y="2678806"/>
          <a:ext cx="9877023" cy="4179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910530" y="3117835"/>
            <a:ext cx="396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Know_The_User_Communities_Results_Summary.pdf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75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4762" y="1965454"/>
            <a:ext cx="2743200" cy="448693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3543" y="1949480"/>
            <a:ext cx="2743200" cy="448693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709153" y="1949480"/>
            <a:ext cx="2743200" cy="448693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34287" y="418177"/>
            <a:ext cx="10515600" cy="1325563"/>
          </a:xfrm>
        </p:spPr>
        <p:txBody>
          <a:bodyPr/>
          <a:lstStyle/>
          <a:p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Why Go </a:t>
            </a:r>
            <a:r>
              <a:rPr kumimoji="1" lang="mr-IN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kumimoji="1" lang="en-US" altLang="ko-KR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kumimoji="1" lang="ko-KR" altLang="en-US" b="1" dirty="0">
              <a:solidFill>
                <a:schemeClr val="tx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5" t="17799" r="20781" b="17962"/>
          <a:stretch/>
        </p:blipFill>
        <p:spPr>
          <a:xfrm>
            <a:off x="2252047" y="2283097"/>
            <a:ext cx="1107842" cy="1159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t="28788" r="32053" b="21515"/>
          <a:stretch/>
        </p:blipFill>
        <p:spPr>
          <a:xfrm>
            <a:off x="8794924" y="2181688"/>
            <a:ext cx="1199680" cy="1199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48" y="2146874"/>
            <a:ext cx="967808" cy="1317262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1424762" y="3966679"/>
            <a:ext cx="269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Powerful </a:t>
            </a:r>
            <a:r>
              <a:rPr kumimoji="1" lang="en-US" altLang="ko-KR" sz="1200" b="1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erformance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2415115" y="35521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Pros</a:t>
            </a:r>
            <a:endParaRPr kumimoji="1" lang="ko-KR" alt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1424762" y="5283872"/>
            <a:ext cx="274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ong long compiling times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2415115" y="484296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Cons</a:t>
            </a:r>
            <a:endParaRPr kumimoji="1" lang="ko-KR" alt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1424762" y="5627564"/>
            <a:ext cx="2696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Manual memory Management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아래쪽 화살표[D] 20"/>
          <p:cNvSpPr/>
          <p:nvPr/>
        </p:nvSpPr>
        <p:spPr>
          <a:xfrm rot="16200000">
            <a:off x="4167963" y="3961153"/>
            <a:ext cx="541190" cy="386271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아래쪽 화살표[D] 21"/>
          <p:cNvSpPr/>
          <p:nvPr/>
        </p:nvSpPr>
        <p:spPr>
          <a:xfrm rot="5400000">
            <a:off x="7452352" y="3999814"/>
            <a:ext cx="541190" cy="386271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텍스트 상자 22"/>
          <p:cNvSpPr txBox="1"/>
          <p:nvPr/>
        </p:nvSpPr>
        <p:spPr>
          <a:xfrm>
            <a:off x="9031205" y="35521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Pros</a:t>
            </a:r>
            <a:endParaRPr kumimoji="1" lang="ko-KR" alt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9033126" y="502584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bg1"/>
                </a:solidFill>
              </a:rPr>
              <a:t>Cons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5029200" y="3552141"/>
            <a:ext cx="22992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Easy to install libraries with ‘go get’.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ich </a:t>
            </a:r>
            <a:r>
              <a:rPr lang="en-US" altLang="ko-KR" sz="1200" b="1" dirty="0">
                <a:latin typeface="Arial" charset="0"/>
                <a:ea typeface="Arial" charset="0"/>
                <a:cs typeface="Arial" charset="0"/>
              </a:rPr>
              <a:t>standard </a:t>
            </a: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libraries.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Built-in concurrency support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Compile fast.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Elegant </a:t>
            </a:r>
            <a:r>
              <a:rPr lang="en-US" altLang="ko-KR" sz="1200" b="1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simple built-in build system.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Garbage-collected language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Error detecting is awesome.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Learning curve is low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 smtClean="0">
                <a:latin typeface="Arial" charset="0"/>
                <a:ea typeface="Arial" charset="0"/>
                <a:cs typeface="Arial" charset="0"/>
              </a:rPr>
              <a:t>Powerful performance.</a:t>
            </a:r>
          </a:p>
          <a:p>
            <a:endParaRPr lang="en-US" altLang="ko-KR" sz="1200" b="1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ko-KR" alt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1424762" y="5975406"/>
            <a:ext cx="274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curve is high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993541" y="5409338"/>
            <a:ext cx="274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Global Interpreter Lock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7993541" y="5695207"/>
            <a:ext cx="274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Interpreter based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텍스트 상자 28"/>
          <p:cNvSpPr txBox="1"/>
          <p:nvPr/>
        </p:nvSpPr>
        <p:spPr>
          <a:xfrm>
            <a:off x="7993541" y="3953746"/>
            <a:ext cx="274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Library installation is </a:t>
            </a:r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easy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7993542" y="4278887"/>
            <a:ext cx="274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Learning curve is low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텍스트 상자 30"/>
          <p:cNvSpPr txBox="1"/>
          <p:nvPr/>
        </p:nvSpPr>
        <p:spPr>
          <a:xfrm>
            <a:off x="7993541" y="4613178"/>
            <a:ext cx="274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Useful Scientific Packages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텍스트 상자 31"/>
          <p:cNvSpPr txBox="1"/>
          <p:nvPr/>
        </p:nvSpPr>
        <p:spPr>
          <a:xfrm>
            <a:off x="1424762" y="4292787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Compiled language</a:t>
            </a:r>
            <a:endParaRPr kumimoji="1" lang="ko-KR" altLang="en-US" sz="1200" b="1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8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Calculation </a:t>
            </a:r>
            <a:r>
              <a:rPr kumimoji="1" lang="en-US" altLang="ko-KR" sz="28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of Pi Using the Monte Carlo Method</a:t>
            </a:r>
            <a:endParaRPr kumimoji="1" lang="ko-KR" altLang="en-US" sz="2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975360" y="1690688"/>
            <a:ext cx="485394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is-IS" altLang="ko-KR" sz="1200" b="1" dirty="0" smtClean="0">
                <a:solidFill>
                  <a:schemeClr val="accent1"/>
                </a:solidFill>
              </a:rPr>
              <a:t/>
            </a:r>
            <a:br>
              <a:rPr lang="is-IS" altLang="ko-KR" sz="1200" b="1" dirty="0" smtClean="0">
                <a:solidFill>
                  <a:schemeClr val="accent1"/>
                </a:solidFill>
              </a:rPr>
            </a:br>
            <a:r>
              <a:rPr lang="is-IS" altLang="ko-KR" sz="1200" b="1" dirty="0" smtClean="0">
                <a:solidFill>
                  <a:schemeClr val="accent1"/>
                </a:solidFill>
              </a:rPr>
              <a:t>func</a:t>
            </a:r>
            <a:r>
              <a:rPr lang="is-IS" altLang="ko-KR" sz="1200" b="1" dirty="0" smtClean="0"/>
              <a:t> </a:t>
            </a:r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monte_carlo_pi(reps int, result *int, wait *sync.WaitGroup) </a:t>
            </a:r>
            <a:r>
              <a:rPr lang="is-I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  <a:endParaRPr lang="is-I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var x, y float64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count := 0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seed := rand.NewSource(time.Now().UnixNano())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random := rand.New(seed)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for i := 0; i &lt; reps; i++ {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x = random.Float64() * 1.0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y = random.Float64() * 1.0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if num := math.Sqrt(x*x + y*y); num &lt; 1.0 {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        count++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}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}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*result = count</a:t>
            </a:r>
          </a:p>
          <a:p>
            <a:r>
              <a:rPr lang="is-I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wait.Done()</a:t>
            </a:r>
          </a:p>
          <a:p>
            <a:r>
              <a:rPr lang="is-I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  <a:br>
              <a:rPr lang="is-I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5360" y="6230719"/>
            <a:ext cx="19623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http://tstra.us/code/goPi/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5966460" y="1668486"/>
            <a:ext cx="4591050" cy="4293483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is-IS" altLang="ko-KR" sz="1050" b="1" dirty="0" smtClean="0">
                <a:solidFill>
                  <a:schemeClr val="accent1"/>
                </a:solidFill>
              </a:rPr>
              <a:t/>
            </a:r>
            <a:br>
              <a:rPr lang="is-IS" altLang="ko-KR" sz="1050" b="1" dirty="0" smtClean="0">
                <a:solidFill>
                  <a:schemeClr val="accent1"/>
                </a:solidFill>
              </a:rPr>
            </a:br>
            <a:r>
              <a:rPr lang="is-IS" altLang="ko-KR" sz="1050" b="1" dirty="0" smtClean="0">
                <a:solidFill>
                  <a:schemeClr val="accent1"/>
                </a:solidFill>
              </a:rPr>
              <a:t>func</a:t>
            </a:r>
            <a:r>
              <a:rPr lang="is-IS" altLang="ko-KR" sz="1050" b="1" dirty="0" smtClean="0"/>
              <a:t> </a:t>
            </a:r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GetPI(samples int) float64  </a:t>
            </a:r>
            <a:r>
              <a:rPr lang="is-I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cores := runtime.NumCPU()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runtime.GOMAXPROCS(cores)</a:t>
            </a:r>
          </a:p>
          <a:p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var wait </a:t>
            </a:r>
            <a:r>
              <a:rPr lang="is-I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sync.WaitGroup</a:t>
            </a:r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counts := </a:t>
            </a:r>
            <a:r>
              <a:rPr lang="is-IS" altLang="ko-KR" sz="1050" b="1" dirty="0">
                <a:solidFill>
                  <a:schemeClr val="accent6"/>
                </a:solidFill>
              </a:rPr>
              <a:t>make</a:t>
            </a:r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([]int, cores</a:t>
            </a:r>
            <a:r>
              <a:rPr lang="is-I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wait.Add(cores)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for i := 0; i &lt; cores; i++ {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go monte_carlo_pi(samples/cores, &amp;counts[i], &amp;wait)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}</a:t>
            </a:r>
          </a:p>
          <a:p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wait.Wait()</a:t>
            </a:r>
          </a:p>
          <a:p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total := 0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for i := 0; i &lt; cores; i++ {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        total += counts[i]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</a:t>
            </a:r>
            <a:r>
              <a:rPr lang="is-I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pi := (float64(total) / float64(samples)) * 4</a:t>
            </a:r>
          </a:p>
          <a:p>
            <a:r>
              <a:rPr lang="is-I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       return pi</a:t>
            </a:r>
          </a:p>
          <a:p>
            <a:r>
              <a:rPr lang="is-I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vs Python: </a:t>
            </a:r>
            <a:b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Calculation of Pi Using the Monte Carlo Method</a:t>
            </a:r>
            <a:endParaRPr kumimoji="1"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081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is very easy to install.</a:t>
            </a:r>
          </a:p>
          <a:p>
            <a:r>
              <a: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sing a go get is all you have to do!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1082899" y="2986392"/>
            <a:ext cx="82931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$&gt;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 get -u -v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(download)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gonuts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/commander (download)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gonuts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/flag (download)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gonuts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/flag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/bind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gonuts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/commander 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kumimoji="1" lang="en-US" altLang="ko-KR" sz="2800" b="1" dirty="0" err="1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opy</a:t>
            </a:r>
            <a:r>
              <a:rPr kumimoji="1" lang="en-US" altLang="ko-KR" sz="28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vs Python: </a:t>
            </a:r>
            <a:br>
              <a:rPr kumimoji="1" lang="en-US" altLang="ko-KR" sz="28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ko-KR" sz="2800" b="1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Calculation of Pi Using the Monte Carlo Method</a:t>
            </a:r>
            <a:endParaRPr kumimoji="1" lang="ko-KR" altLang="en-US" sz="2800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838200" y="1690688"/>
            <a:ext cx="436245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endParaRPr lang="is-I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s-IS" altLang="ko-KR" sz="11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def</a:t>
            </a:r>
            <a:r>
              <a:rPr lang="is-IS" altLang="ko-KR" sz="11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monte_carlo_pi_part(n):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count = 0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for i in range(int(n)):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    x=random.random()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    y=random.random()</a:t>
            </a:r>
          </a:p>
          <a:p>
            <a:endParaRPr lang="is-I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    # if it is within the unit circle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    if x*x + y*y &lt;= 1: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        count=count+1</a:t>
            </a:r>
          </a:p>
          <a:p>
            <a:endParaRPr lang="is-I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#return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return count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is-I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s-IS" altLang="ko-KR" sz="11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def</a:t>
            </a:r>
            <a:r>
              <a:rPr lang="is-IS" altLang="ko-KR" sz="11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GetPI(n):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np = multiprocessing.cpu_count()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part_count=[n/np for i in range(np)]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pool = Pool(processes=np)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count=pool.map(monte_carlo_pi_part, part_count)</a:t>
            </a:r>
          </a:p>
          <a:p>
            <a:r>
              <a:rPr lang="is-I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return sum(count)/(n*1.0)*4</a:t>
            </a:r>
          </a:p>
          <a:p>
            <a:endParaRPr lang="is-IS" altLang="ko-KR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239000" y="6415387"/>
            <a:ext cx="3600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</a:rPr>
              <a:t>https://gist.github.com/amitsaha/2036026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5505450" y="1690688"/>
            <a:ext cx="492334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if __name__ == '__main__':</a:t>
            </a:r>
          </a:p>
          <a:p>
            <a:endParaRPr lang="en-US" altLang="ko-KR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n = 100000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py_start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time.time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result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GetPI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(n)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py_end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time.time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print("Python result: %f 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%f" % (result, 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py_end-py_start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))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altLang="ko-KR" sz="105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go_start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time.time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result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calculatePi.GetPI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(n)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go_end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time.time</a:t>
            </a:r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r>
              <a:rPr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  </a:t>
            </a:r>
            <a:r>
              <a:rPr lang="en-US" altLang="ko-KR" sz="1050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print("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result: %f 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%f" %(result, </a:t>
            </a:r>
            <a:r>
              <a:rPr lang="en-US" altLang="ko-KR" sz="1050" b="1" dirty="0" err="1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go_end-go_start</a:t>
            </a:r>
            <a:r>
              <a:rPr lang="en-US" altLang="ko-KR" sz="105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))</a:t>
            </a:r>
          </a:p>
          <a:p>
            <a:endParaRPr lang="is-I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6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dirty="0" err="1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 vs Python: </a:t>
            </a:r>
            <a:b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kumimoji="1" lang="en-US" altLang="ko-KR" sz="28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Calculation of Pi Using the Monte Carlo Method</a:t>
            </a:r>
            <a:endParaRPr kumimoji="1"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081"/>
          </a:xfrm>
        </p:spPr>
        <p:txBody>
          <a:bodyPr>
            <a:normAutofit/>
          </a:bodyPr>
          <a:lstStyle/>
          <a:p>
            <a:r>
              <a:rPr kumimoji="1" lang="en-US" altLang="ko-KR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helps to use Go’s useful features on the Python interpreter.</a:t>
            </a:r>
          </a:p>
          <a:p>
            <a:r>
              <a:rPr kumimoji="1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End-user can easily run Go codes on the Python interpreter.</a:t>
            </a:r>
          </a:p>
        </p:txBody>
      </p:sp>
      <p:sp>
        <p:nvSpPr>
          <p:cNvPr id="4" name="텍스트 상자 3"/>
          <p:cNvSpPr txBox="1"/>
          <p:nvPr/>
        </p:nvSpPr>
        <p:spPr>
          <a:xfrm>
            <a:off x="946688" y="2929118"/>
            <a:ext cx="8135318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:~/test#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bind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/go-python/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/_examples/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2017/06/11 06:03:21 work: /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/gopy-546154656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root@180a6474ebba:~/test# python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Python 2.7.12 (default, Nov 19 2016, 06:48:10) 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[GCC 5.4.0 20160609] on linux2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"help", "copyright", "credits" or "license" for more information.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&gt;&gt;&gt; import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&gt;&gt;&gt;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calculatePi.GetPI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(10000)</a:t>
            </a: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3.1564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root@180a6474ebba:~/test# python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pi_mp.py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n: 100000</a:t>
            </a:r>
          </a:p>
          <a:p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Python result: 3.145880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0.030254</a:t>
            </a:r>
          </a:p>
          <a:p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gopy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 result: 3.137400 </a:t>
            </a:r>
            <a:r>
              <a:rPr lang="en-US" altLang="ko-KR" sz="1400" b="1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time_elapsed</a:t>
            </a:r>
            <a:r>
              <a:rPr lang="en-US" altLang="ko-KR" sz="14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0.002960 </a:t>
            </a:r>
            <a:r>
              <a:rPr lang="en-US" altLang="ko-KR" sz="1400" b="1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 Much Faster!!!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/>
            </a:r>
            <a:b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</a:b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5783046"/>
            <a:ext cx="961292" cy="9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476</Words>
  <Application>Microsoft Macintosh PowerPoint</Application>
  <PresentationFormat>와이드스크린</PresentationFormat>
  <Paragraphs>235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Arial Hebrew</vt:lpstr>
      <vt:lpstr>Wingdings</vt:lpstr>
      <vt:lpstr>Office 테마</vt:lpstr>
      <vt:lpstr>PowerPoint 프레젠테이션</vt:lpstr>
      <vt:lpstr>Main topics</vt:lpstr>
      <vt:lpstr>What is gopy?</vt:lpstr>
      <vt:lpstr>Why Go? – Software at CERN</vt:lpstr>
      <vt:lpstr>Why Go …?</vt:lpstr>
      <vt:lpstr>gopy: Calculation of Pi Using the Monte Carlo Method</vt:lpstr>
      <vt:lpstr>gopy vs Python:  Calculation of Pi Using the Monte Carlo Method</vt:lpstr>
      <vt:lpstr>gopy vs Python:  Calculation of Pi Using the Monte Carlo Method</vt:lpstr>
      <vt:lpstr>gopy vs Python:  Calculation of Pi Using the Monte Carlo Method</vt:lpstr>
      <vt:lpstr>gopy: Limitation</vt:lpstr>
      <vt:lpstr>GSoC Project: Support Python3 and PyPy</vt:lpstr>
      <vt:lpstr>GSoC Project: Support Python3 and PyPy</vt:lpstr>
      <vt:lpstr>GSoC Project: Support Python3 and PyPy</vt:lpstr>
      <vt:lpstr>GSoC Project: Support Python3 and PyPy</vt:lpstr>
      <vt:lpstr>GSoC Project: Support Python3 and PyPy</vt:lpstr>
      <vt:lpstr>GSoC Project: Support Python3 and PyPy</vt:lpstr>
      <vt:lpstr>GSoC Project: Project Plan</vt:lpstr>
      <vt:lpstr>GSoC Project: Goal</vt:lpstr>
      <vt:lpstr>Newcomers are always welcomed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김하은</dc:creator>
  <cp:lastModifiedBy>나동희</cp:lastModifiedBy>
  <cp:revision>185</cp:revision>
  <dcterms:created xsi:type="dcterms:W3CDTF">2017-06-10T03:10:51Z</dcterms:created>
  <dcterms:modified xsi:type="dcterms:W3CDTF">2017-06-22T14:20:29Z</dcterms:modified>
</cp:coreProperties>
</file>